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193"/>
  </p:notesMasterIdLst>
  <p:handoutMasterIdLst>
    <p:handoutMasterId r:id="rId194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30" r:id="rId107"/>
    <p:sldId id="1031" r:id="rId108"/>
    <p:sldId id="1032" r:id="rId109"/>
    <p:sldId id="1035" r:id="rId110"/>
    <p:sldId id="1036" r:id="rId111"/>
    <p:sldId id="1037" r:id="rId112"/>
    <p:sldId id="1038" r:id="rId113"/>
    <p:sldId id="1041" r:id="rId114"/>
    <p:sldId id="1042" r:id="rId115"/>
    <p:sldId id="1043" r:id="rId116"/>
    <p:sldId id="1046" r:id="rId117"/>
    <p:sldId id="1047" r:id="rId118"/>
    <p:sldId id="1048" r:id="rId119"/>
    <p:sldId id="1049" r:id="rId120"/>
    <p:sldId id="1052" r:id="rId121"/>
    <p:sldId id="1053" r:id="rId122"/>
    <p:sldId id="1054" r:id="rId123"/>
    <p:sldId id="1055" r:id="rId124"/>
    <p:sldId id="1056" r:id="rId125"/>
    <p:sldId id="1057" r:id="rId126"/>
    <p:sldId id="1060" r:id="rId127"/>
    <p:sldId id="1061" r:id="rId128"/>
    <p:sldId id="1062" r:id="rId129"/>
    <p:sldId id="1063" r:id="rId130"/>
    <p:sldId id="1064" r:id="rId131"/>
    <p:sldId id="1069" r:id="rId132"/>
    <p:sldId id="1070" r:id="rId133"/>
    <p:sldId id="1071" r:id="rId134"/>
    <p:sldId id="1072" r:id="rId135"/>
    <p:sldId id="1075" r:id="rId136"/>
    <p:sldId id="1077" r:id="rId137"/>
    <p:sldId id="1078" r:id="rId138"/>
    <p:sldId id="1079" r:id="rId139"/>
    <p:sldId id="1082" r:id="rId140"/>
    <p:sldId id="1083" r:id="rId141"/>
    <p:sldId id="1084" r:id="rId142"/>
    <p:sldId id="1085" r:id="rId143"/>
    <p:sldId id="1211" r:id="rId144"/>
    <p:sldId id="1152" r:id="rId145"/>
    <p:sldId id="1153" r:id="rId146"/>
    <p:sldId id="1212" r:id="rId147"/>
    <p:sldId id="1154" r:id="rId148"/>
    <p:sldId id="1213" r:id="rId149"/>
    <p:sldId id="1155" r:id="rId150"/>
    <p:sldId id="1157" r:id="rId151"/>
    <p:sldId id="1158" r:id="rId152"/>
    <p:sldId id="1214" r:id="rId153"/>
    <p:sldId id="1159" r:id="rId154"/>
    <p:sldId id="1215" r:id="rId155"/>
    <p:sldId id="1178" r:id="rId156"/>
    <p:sldId id="1179" r:id="rId157"/>
    <p:sldId id="1180" r:id="rId158"/>
    <p:sldId id="1181" r:id="rId159"/>
    <p:sldId id="1182" r:id="rId160"/>
    <p:sldId id="1183" r:id="rId161"/>
    <p:sldId id="1184" r:id="rId162"/>
    <p:sldId id="1185" r:id="rId163"/>
    <p:sldId id="1186" r:id="rId164"/>
    <p:sldId id="1187" r:id="rId165"/>
    <p:sldId id="1188" r:id="rId166"/>
    <p:sldId id="1189" r:id="rId167"/>
    <p:sldId id="1190" r:id="rId168"/>
    <p:sldId id="1191" r:id="rId169"/>
    <p:sldId id="1192" r:id="rId170"/>
    <p:sldId id="1193" r:id="rId171"/>
    <p:sldId id="1194" r:id="rId172"/>
    <p:sldId id="1195" r:id="rId173"/>
    <p:sldId id="1196" r:id="rId174"/>
    <p:sldId id="1197" r:id="rId175"/>
    <p:sldId id="1198" r:id="rId176"/>
    <p:sldId id="1199" r:id="rId177"/>
    <p:sldId id="1200" r:id="rId178"/>
    <p:sldId id="1201" r:id="rId179"/>
    <p:sldId id="1202" r:id="rId180"/>
    <p:sldId id="1203" r:id="rId181"/>
    <p:sldId id="1204" r:id="rId182"/>
    <p:sldId id="1205" r:id="rId183"/>
    <p:sldId id="1206" r:id="rId184"/>
    <p:sldId id="1207" r:id="rId185"/>
    <p:sldId id="1208" r:id="rId186"/>
    <p:sldId id="805" r:id="rId187"/>
    <p:sldId id="288" r:id="rId188"/>
    <p:sldId id="267" r:id="rId189"/>
    <p:sldId id="806" r:id="rId190"/>
    <p:sldId id="279" r:id="rId191"/>
    <p:sldId id="266" r:id="rId192"/>
  </p:sldIdLst>
  <p:sldSz cx="12192000" cy="6858000"/>
  <p:notesSz cx="6858000" cy="9144000"/>
  <p:embeddedFontLst>
    <p:embeddedFont>
      <p:font typeface="Roboto" panose="02000000000000000000" pitchFamily="2" charset="0"/>
      <p:regular r:id="rId195"/>
      <p:bold r:id="rId196"/>
      <p:italic r:id="rId197"/>
      <p:boldItalic r:id="rId198"/>
    </p:embeddedFont>
    <p:embeddedFont>
      <p:font typeface="Roboto Light" panose="02000000000000000000" pitchFamily="2" charset="0"/>
      <p:regular r:id="rId199"/>
      <p:italic r:id="rId200"/>
    </p:embeddedFont>
    <p:embeddedFont>
      <p:font typeface="Roboto Slab" pitchFamily="2" charset="0"/>
      <p:regular r:id="rId201"/>
      <p:bold r:id="rId202"/>
      <p:italic r:id="rId203"/>
      <p:boldItalic r:id="rId204"/>
    </p:embeddedFont>
    <p:embeddedFont>
      <p:font typeface="Roboto Thin" panose="02000000000000000000" pitchFamily="2" charset="0"/>
      <p:regular r:id="rId205"/>
      <p:italic r:id="rId20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 - Rozbudowany program ćwiczeń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Zapisywanie danych w arkuszu, formatowanie i modyfikowanie wykresów" id="{A4540D74-9821-44A8-8BE2-EBBA9FF339E2}">
          <p14:sldIdLst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</p14:sldIdLst>
        </p14:section>
        <p14:section name="Zaawansowane operacje na danych" id="{36710C22-361F-4464-AB56-DF2CFA342E14}">
          <p14:sldIdLst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68" autoAdjust="0"/>
    <p:restoredTop sz="97660" autoAdjust="0"/>
  </p:normalViewPr>
  <p:slideViewPr>
    <p:cSldViewPr snapToObjects="1">
      <p:cViewPr varScale="1">
        <p:scale>
          <a:sx n="110" d="100"/>
          <a:sy n="110" d="100"/>
        </p:scale>
        <p:origin x="132" y="18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font" Target="fonts/font11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28" Type="http://schemas.openxmlformats.org/officeDocument/2006/relationships/slide" Target="slides/slide111.xml"/><Relationship Id="rId144" Type="http://schemas.openxmlformats.org/officeDocument/2006/relationships/slide" Target="slides/slide127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65" Type="http://schemas.openxmlformats.org/officeDocument/2006/relationships/slide" Target="slides/slide148.xml"/><Relationship Id="rId181" Type="http://schemas.openxmlformats.org/officeDocument/2006/relationships/slide" Target="slides/slide164.xml"/><Relationship Id="rId186" Type="http://schemas.openxmlformats.org/officeDocument/2006/relationships/slide" Target="slides/slide169.xml"/><Relationship Id="rId211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font" Target="fonts/font3.fntdata"/><Relationship Id="rId206" Type="http://schemas.openxmlformats.org/officeDocument/2006/relationships/font" Target="fonts/font12.fntdata"/><Relationship Id="rId201" Type="http://schemas.openxmlformats.org/officeDocument/2006/relationships/font" Target="fonts/font7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font" Target="fonts/font4.fntdata"/><Relationship Id="rId172" Type="http://schemas.openxmlformats.org/officeDocument/2006/relationships/slide" Target="slides/slide155.xml"/><Relationship Id="rId193" Type="http://schemas.openxmlformats.org/officeDocument/2006/relationships/notesMaster" Target="notesMasters/notesMaster1.xml"/><Relationship Id="rId202" Type="http://schemas.openxmlformats.org/officeDocument/2006/relationships/font" Target="fonts/font8.fntdata"/><Relationship Id="rId207" Type="http://schemas.openxmlformats.org/officeDocument/2006/relationships/commentAuthors" Target="commentAuthor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handoutMaster" Target="handoutMasters/handoutMaster1.xml"/><Relationship Id="rId199" Type="http://schemas.openxmlformats.org/officeDocument/2006/relationships/font" Target="fonts/font5.fntdata"/><Relationship Id="rId203" Type="http://schemas.openxmlformats.org/officeDocument/2006/relationships/font" Target="fonts/font9.fntdata"/><Relationship Id="rId208" Type="http://schemas.openxmlformats.org/officeDocument/2006/relationships/presProps" Target="presProps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font" Target="fonts/font1.fntdata"/><Relationship Id="rId209" Type="http://schemas.openxmlformats.org/officeDocument/2006/relationships/viewProps" Target="viewProps.xml"/><Relationship Id="rId190" Type="http://schemas.openxmlformats.org/officeDocument/2006/relationships/slide" Target="slides/slide173.xml"/><Relationship Id="rId204" Type="http://schemas.openxmlformats.org/officeDocument/2006/relationships/font" Target="fonts/font10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theme" Target="theme/theme1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22.09.2024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9.jpg"/><Relationship Id="rId4" Type="http://schemas.openxmlformats.org/officeDocument/2006/relationships/hyperlink" Target="mailto:mail.szkolenia@comarch.pl" TargetMode="Externa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DC410D-E634-1CC8-1CA1-C14CD0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AB56C98-D96F-3AEF-0038-F075EE62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Dodawanie danych za pomocą </a:t>
            </a:r>
            <a:r>
              <a:rPr lang="pl-PL" sz="2000" dirty="0" err="1"/>
              <a:t>openpyxl</a:t>
            </a:r>
            <a:r>
              <a:rPr lang="pl-PL" sz="2000" dirty="0"/>
              <a:t>:</a:t>
            </a:r>
          </a:p>
          <a:p>
            <a:pPr marL="0" indent="0">
              <a:buNone/>
            </a:pPr>
            <a:r>
              <a:rPr lang="pl-PL" sz="2000" dirty="0"/>
              <a:t>Przykład: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b="1" dirty="0" err="1"/>
              <a:t>xlsxwriter</a:t>
            </a:r>
            <a:r>
              <a:rPr lang="pl-PL" sz="2000" dirty="0"/>
              <a:t> to kolejna popularna biblioteka służąca do tworzenia plików Excel w formacie .</a:t>
            </a:r>
            <a:r>
              <a:rPr lang="pl-PL" sz="2000" dirty="0" err="1"/>
              <a:t>xlsx</a:t>
            </a:r>
            <a:r>
              <a:rPr lang="pl-PL" sz="2000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xlrd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pliku</a:t>
            </a:r>
          </a:p>
          <a:p>
            <a:pPr lvl="1" algn="just"/>
            <a:r>
              <a:rPr lang="pl-PL" dirty="0"/>
              <a:t>Wczytanie danych z istniejącego pliku Excel za pomocą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Tworzenie różnych typów wykresów</a:t>
            </a:r>
          </a:p>
          <a:p>
            <a:pPr lvl="2" algn="just"/>
            <a:r>
              <a:rPr lang="pl-PL" dirty="0"/>
              <a:t>Wykres kolumnowy</a:t>
            </a:r>
          </a:p>
          <a:p>
            <a:pPr lvl="2" algn="just"/>
            <a:r>
              <a:rPr lang="pl-PL" dirty="0"/>
              <a:t>Wykres liniowy</a:t>
            </a:r>
          </a:p>
          <a:p>
            <a:pPr lvl="2" algn="just"/>
            <a:r>
              <a:rPr lang="pl-PL" dirty="0"/>
              <a:t>Wykres kołowy</a:t>
            </a:r>
          </a:p>
          <a:p>
            <a:pPr lvl="2" algn="just"/>
            <a:r>
              <a:rPr lang="pl-PL" dirty="0"/>
              <a:t>Wykres obszarowy</a:t>
            </a:r>
          </a:p>
          <a:p>
            <a:pPr lvl="2" algn="just"/>
            <a:r>
              <a:rPr lang="pl-PL" dirty="0"/>
              <a:t>Wykres </a:t>
            </a:r>
            <a:r>
              <a:rPr lang="pl-PL" dirty="0" err="1"/>
              <a:t>scatter</a:t>
            </a:r>
            <a:r>
              <a:rPr lang="pl-PL" dirty="0"/>
              <a:t> (punktowy)</a:t>
            </a:r>
          </a:p>
          <a:p>
            <a:pPr lvl="2" algn="just"/>
            <a:r>
              <a:rPr lang="pl-PL" dirty="0"/>
              <a:t>Wykres radarowy</a:t>
            </a:r>
          </a:p>
          <a:p>
            <a:pPr lvl="2" algn="just"/>
            <a:r>
              <a:rPr lang="pl-PL" dirty="0"/>
              <a:t>Wykres słupkowy poziomy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pliku: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037C2B-85E3-7DA8-566E-2DEE2B71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50" y="1991540"/>
            <a:ext cx="10977099" cy="3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pliku: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8AC81C-3A3D-98B9-91F5-B7FE92B2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33" y="1897427"/>
            <a:ext cx="6986934" cy="4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678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wczytania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B7587C-4166-4AA1-052D-0ACA3019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24" y="3102088"/>
            <a:ext cx="9517152" cy="1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39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kolumnowego: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DAC325F-A2D7-8D28-CD5A-18C85C8D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89" y="1992550"/>
            <a:ext cx="5324222" cy="47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14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liniowego: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A8D44C-B115-0F73-F1CC-3671396B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5" y="1916832"/>
            <a:ext cx="6029449" cy="47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48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kołowego: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8CF8548-23CD-6978-FED3-580EEB35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96" y="1916299"/>
            <a:ext cx="6074008" cy="48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44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obszarowego: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BB2DDE-D47A-B7B9-5C72-3EA715BB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5" y="1930269"/>
            <a:ext cx="5262869" cy="48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</a:t>
            </a:r>
            <a:r>
              <a:rPr lang="pl-PL" sz="2000" dirty="0" err="1"/>
              <a:t>scatter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788ED83-87AC-793B-05B5-FDD10155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29" y="1879963"/>
            <a:ext cx="5289541" cy="47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46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radarowego: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F000B1-B27B-6DCA-6472-B0ED1CF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14" y="1945415"/>
            <a:ext cx="5858372" cy="47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51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słupkowego poziomego: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C3CC17-DA3B-502F-1BC2-D624FD9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98" y="1973956"/>
            <a:ext cx="4971803" cy="47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danych wejściowych</a:t>
            </a:r>
          </a:p>
          <a:p>
            <a:pPr lvl="2" algn="just"/>
            <a:r>
              <a:rPr lang="pl-PL" dirty="0"/>
              <a:t>Dwa pliki </a:t>
            </a:r>
            <a:r>
              <a:rPr lang="pl-PL" dirty="0" err="1"/>
              <a:t>xlsx</a:t>
            </a:r>
            <a:r>
              <a:rPr lang="pl-PL" dirty="0"/>
              <a:t> i jeden </a:t>
            </a:r>
            <a:r>
              <a:rPr lang="pl-PL" dirty="0" err="1"/>
              <a:t>csv</a:t>
            </a:r>
            <a:endParaRPr lang="pl-PL" dirty="0"/>
          </a:p>
          <a:p>
            <a:pPr lvl="1" algn="just"/>
            <a:r>
              <a:rPr lang="pl-PL" dirty="0"/>
              <a:t>Wczytywanie danych z plików Excel</a:t>
            </a:r>
          </a:p>
          <a:p>
            <a:pPr lvl="1" algn="just"/>
            <a:r>
              <a:rPr lang="pl-PL" dirty="0"/>
              <a:t>Wczytywanie danych z pliku CSV</a:t>
            </a:r>
          </a:p>
          <a:p>
            <a:pPr lvl="1" algn="just"/>
            <a:r>
              <a:rPr lang="pl-PL" dirty="0"/>
              <a:t>Łączenie danych z różnych arkuszy i plików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r>
              <a:rPr lang="pl-PL" dirty="0"/>
              <a:t>Przekształcanie danych</a:t>
            </a:r>
          </a:p>
          <a:p>
            <a:pPr lvl="1" algn="just"/>
            <a:r>
              <a:rPr lang="pl-PL" dirty="0"/>
              <a:t>Grupowanie danych według działu i obliczanie miar statystycznych</a:t>
            </a:r>
          </a:p>
          <a:p>
            <a:pPr lvl="1" algn="just"/>
            <a:r>
              <a:rPr lang="pl-PL" dirty="0"/>
              <a:t>Filtrowanie danych według złożonych kryteriów</a:t>
            </a:r>
          </a:p>
          <a:p>
            <a:pPr lvl="1" algn="just"/>
            <a:r>
              <a:rPr lang="pl-PL" dirty="0"/>
              <a:t>Uzupełnianie brakujących danych</a:t>
            </a:r>
          </a:p>
          <a:p>
            <a:pPr lvl="1" algn="just"/>
            <a:r>
              <a:rPr lang="pl-PL" dirty="0"/>
              <a:t>Łączenie przekształconych danych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94654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 cd.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Usuwanie duplikatów</a:t>
            </a:r>
          </a:p>
          <a:p>
            <a:pPr lvl="1" algn="just"/>
            <a:r>
              <a:rPr lang="pl-PL" dirty="0"/>
              <a:t>Sortowanie danych według wynagrodzenia</a:t>
            </a:r>
          </a:p>
          <a:p>
            <a:pPr lvl="1" algn="just"/>
            <a:r>
              <a:rPr lang="pl-PL" dirty="0"/>
              <a:t>Zapisanie przetworzonych danych do nowego pliku Excel</a:t>
            </a:r>
          </a:p>
          <a:p>
            <a:pPr lvl="1" algn="just"/>
            <a:r>
              <a:rPr lang="pl-PL" dirty="0"/>
              <a:t>Tworzenie wykresów</a:t>
            </a:r>
          </a:p>
          <a:p>
            <a:pPr lvl="2" algn="just"/>
            <a:r>
              <a:rPr lang="pl-PL" dirty="0"/>
              <a:t>Dodanie wykresu słupkowego dla średnich wynagrodzeń</a:t>
            </a:r>
          </a:p>
          <a:p>
            <a:pPr lvl="2" algn="just"/>
            <a:r>
              <a:rPr lang="pl-PL" dirty="0"/>
              <a:t>Dodanie wykresu liniowego dla wynagrodzeń</a:t>
            </a:r>
          </a:p>
          <a:p>
            <a:pPr lvl="2" algn="just"/>
            <a:r>
              <a:rPr lang="pl-PL" dirty="0"/>
              <a:t>Dodanie wykresu kołowego dla rozkładu wynagrodzeń</a:t>
            </a:r>
          </a:p>
          <a:p>
            <a:pPr lvl="2" algn="just"/>
            <a:r>
              <a:rPr lang="pl-PL" dirty="0"/>
              <a:t>Dodanie wykresu punktowego dla wynagrodzeń</a:t>
            </a:r>
          </a:p>
        </p:txBody>
      </p:sp>
    </p:spTree>
    <p:extLst>
      <p:ext uri="{BB962C8B-B14F-4D97-AF65-F5344CB8AC3E}">
        <p14:creationId xmlns:p14="http://schemas.microsoft.com/office/powerpoint/2010/main" val="15609906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D9C519-EBFF-C4B8-8385-91F68DF6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33" y="1996316"/>
            <a:ext cx="6720734" cy="44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07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C9A7E9A-A385-6DAE-70A2-F791E947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05" y="2057281"/>
            <a:ext cx="7057389" cy="4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88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1A6D0BF-0703-EAF6-6723-AA885577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3" y="2451334"/>
            <a:ext cx="11302493" cy="19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09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wczytania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9D052A1-F67E-E0D8-39BC-A078CD5A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2" y="2242269"/>
            <a:ext cx="10915155" cy="30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80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danych z różnych arkuszy i plików: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CF20F1-E903-ED7C-6FCB-A0F6A588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5" y="2801108"/>
            <a:ext cx="10181509" cy="12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65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przekształcenia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8DA586-DB49-EF2A-E383-E71D013E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" y="2866510"/>
            <a:ext cx="11820000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705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grupowania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1D2453-6316-66B0-AA93-F6F83476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3226550"/>
            <a:ext cx="12005389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55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filtrowania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3335940-7947-26B7-CCB2-91965C0C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0" y="2918165"/>
            <a:ext cx="11695839" cy="10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uzupełnienia brakujących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65C316-D1A1-48A7-FD7D-B5550806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99" y="3293927"/>
            <a:ext cx="10054602" cy="9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44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przekształconych danych w jeden </a:t>
            </a:r>
            <a:r>
              <a:rPr lang="pl-PL" sz="2000" dirty="0" err="1"/>
              <a:t>DataFrame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0000AD3-AF91-2B00-A9B3-FA0C5128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7" y="3157338"/>
            <a:ext cx="9239826" cy="12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11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usuwania duplikatów: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0928EB3-AC5F-2B3A-5F8E-F391F374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36" y="3049326"/>
            <a:ext cx="7065927" cy="14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32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sortowania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DCE5B5-FC23-A64B-BFCE-CBD06015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07" y="3125144"/>
            <a:ext cx="9028985" cy="13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49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zapisania danych do nowego pliku Excel: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CA47D7-DA91-6BC5-8962-C068E28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5" y="2542394"/>
            <a:ext cx="8642390" cy="24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22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ładujemy </a:t>
            </a:r>
            <a:r>
              <a:rPr lang="pl-PL" sz="2000" dirty="0" err="1"/>
              <a:t>workbook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C5FC3E4-B1FD-880D-A851-2539F769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94" y="3070282"/>
            <a:ext cx="8009012" cy="14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7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 słupkowy dla średnich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F9E9EBE-2C30-CBBD-7CFD-D5733AE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54" y="2331697"/>
            <a:ext cx="7698891" cy="29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2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liniowego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BCF4EAE-6F23-1AF1-A658-4D82D97F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89" y="2233211"/>
            <a:ext cx="7368022" cy="31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22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kołowego dla rozkładu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1A3C8DC-11E8-587E-388A-3B1B43A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92" y="2438192"/>
            <a:ext cx="7819815" cy="27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98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punktowego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29DF8F4-D2E9-5C54-ABF0-1B862766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47" y="2263693"/>
            <a:ext cx="7807705" cy="30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3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4486B4-88F5-7A20-1F3E-A3B36B06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132856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92857A0-0B65-84B5-020D-DD58687E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F64B24-B086-B537-BBA5-FABE9F3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C5E5F-0AF4-1269-03E4-BE60F9B6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12555</TotalTime>
  <Words>5168</Words>
  <Application>Microsoft Office PowerPoint</Application>
  <PresentationFormat>Panoramiczny</PresentationFormat>
  <Paragraphs>821</Paragraphs>
  <Slides>175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175</vt:i4>
      </vt:variant>
    </vt:vector>
  </HeadingPairs>
  <TitlesOfParts>
    <vt:vector size="199" baseType="lpstr">
      <vt:lpstr>Roboto Slab</vt:lpstr>
      <vt:lpstr>Roboto Thin</vt:lpstr>
      <vt:lpstr>Söhne</vt:lpstr>
      <vt:lpstr>Roboto Light</vt:lpstr>
      <vt:lpstr>Roboto</vt:lpstr>
      <vt:lpstr>Wingdings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- Wybrane Elementy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Python - Wybrane Elementy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120</cp:revision>
  <dcterms:created xsi:type="dcterms:W3CDTF">2023-01-16T07:56:28Z</dcterms:created>
  <dcterms:modified xsi:type="dcterms:W3CDTF">2024-09-22T21:41:41Z</dcterms:modified>
</cp:coreProperties>
</file>